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1"/>
  </p:notesMasterIdLst>
  <p:sldIdLst>
    <p:sldId id="256" r:id="rId2"/>
    <p:sldId id="396" r:id="rId3"/>
    <p:sldId id="397" r:id="rId4"/>
    <p:sldId id="398" r:id="rId5"/>
    <p:sldId id="399" r:id="rId6"/>
    <p:sldId id="404" r:id="rId7"/>
    <p:sldId id="407" r:id="rId8"/>
    <p:sldId id="406" r:id="rId9"/>
    <p:sldId id="40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FFCC00"/>
    <a:srgbClr val="FFFF00"/>
    <a:srgbClr val="FF00FF"/>
    <a:srgbClr val="00FF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6482" autoAdjust="0"/>
  </p:normalViewPr>
  <p:slideViewPr>
    <p:cSldViewPr>
      <p:cViewPr>
        <p:scale>
          <a:sx n="60" d="100"/>
          <a:sy n="60" d="100"/>
        </p:scale>
        <p:origin x="-1399" y="-2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27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3184A-B19B-4B8E-9E7D-76FD5B3FD12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err="1" smtClean="0"/>
              <a:t>Klepnutím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lze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upravit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styly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předlohy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textu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err="1" smtClean="0"/>
              <a:t>Druhá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Třetí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Čtvrtá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  <a:p>
            <a:pPr lvl="4"/>
            <a:r>
              <a:rPr lang="en-US" altLang="en-US" dirty="0" err="1" smtClean="0"/>
              <a:t>Pátá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784" y="6248400"/>
            <a:ext cx="38884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 dirty="0" smtClean="0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krivanj@fel.cvut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kesen.realtimerendering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cs.kuleuven.be/~philip.dutre/G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Po</a:t>
            </a:r>
            <a:r>
              <a:rPr lang="cs-CZ" b="1" dirty="0" smtClean="0"/>
              <a:t>čítačová grafika III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ZS </a:t>
            </a:r>
            <a:r>
              <a:rPr lang="en-US" b="1" dirty="0" smtClean="0"/>
              <a:t>201</a:t>
            </a:r>
            <a:r>
              <a:rPr lang="cs-CZ" b="1" dirty="0" smtClean="0"/>
              <a:t>4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Organizace</a:t>
            </a:r>
            <a:endParaRPr lang="en-US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2000" dirty="0" smtClean="0"/>
              <a:t>Jaroslav Křivánek, MFF UK</a:t>
            </a:r>
          </a:p>
          <a:p>
            <a:pPr eaLnBrk="1" hangingPunct="1"/>
            <a:r>
              <a:rPr lang="en-US" sz="2000" dirty="0" smtClean="0">
                <a:hlinkClick r:id="rId2"/>
              </a:rPr>
              <a:t>Jaroslav.Krivanek@mff.cuni.cz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a forma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Pokročilé partie 3D počítačové grafiky</a:t>
            </a:r>
          </a:p>
          <a:p>
            <a:pPr lvl="1"/>
            <a:r>
              <a:rPr lang="cs-CZ" dirty="0" smtClean="0"/>
              <a:t>navazuje na přednášku </a:t>
            </a:r>
            <a:r>
              <a:rPr lang="cs-CZ" i="1" dirty="0" smtClean="0"/>
              <a:t>Počítačová grafika II </a:t>
            </a:r>
            <a:r>
              <a:rPr lang="cs-CZ" dirty="0" smtClean="0"/>
              <a:t>(NPGR004)</a:t>
            </a:r>
            <a:endParaRPr lang="en-US" dirty="0" smtClean="0"/>
          </a:p>
          <a:p>
            <a:pPr lvl="2"/>
            <a:r>
              <a:rPr lang="cs-CZ" dirty="0" smtClean="0"/>
              <a:t>předpokládá se znalost sledování paprsku (</a:t>
            </a:r>
            <a:r>
              <a:rPr lang="cs-CZ" dirty="0" err="1" smtClean="0"/>
              <a:t>ray</a:t>
            </a:r>
            <a:r>
              <a:rPr lang="cs-CZ" dirty="0" smtClean="0"/>
              <a:t> </a:t>
            </a:r>
            <a:r>
              <a:rPr lang="cs-CZ" dirty="0" err="1" smtClean="0"/>
              <a:t>tracing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hlavní téma: </a:t>
            </a:r>
            <a:r>
              <a:rPr lang="cs-CZ" b="1" dirty="0" smtClean="0"/>
              <a:t>Syntéza realistického obrazu, Globální osvětlení</a:t>
            </a:r>
          </a:p>
          <a:p>
            <a:pPr marL="344487" lvl="1" indent="0">
              <a:buNone/>
            </a:pPr>
            <a:endParaRPr lang="cs-CZ" dirty="0" smtClean="0"/>
          </a:p>
          <a:p>
            <a:r>
              <a:rPr lang="cs-CZ" b="1" dirty="0" smtClean="0"/>
              <a:t>2/2 Z, </a:t>
            </a:r>
            <a:r>
              <a:rPr lang="cs-CZ" b="1" dirty="0" err="1" smtClean="0"/>
              <a:t>Zk</a:t>
            </a:r>
            <a:endParaRPr lang="cs-CZ" b="1" dirty="0" smtClean="0"/>
          </a:p>
          <a:p>
            <a:pPr lvl="1"/>
            <a:r>
              <a:rPr lang="cs-CZ" dirty="0" smtClean="0"/>
              <a:t>Přednáška 1x týdně</a:t>
            </a:r>
          </a:p>
          <a:p>
            <a:pPr lvl="1"/>
            <a:r>
              <a:rPr lang="cs-CZ" dirty="0" smtClean="0"/>
              <a:t>Cvičení v laboratoři </a:t>
            </a:r>
            <a:r>
              <a:rPr lang="cs-CZ" dirty="0" smtClean="0"/>
              <a:t>SW1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přednášky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Fyzikální a matematické základy syntézy obrazu</a:t>
            </a:r>
          </a:p>
          <a:p>
            <a:pPr lvl="1"/>
            <a:r>
              <a:rPr lang="cs-CZ" dirty="0" smtClean="0"/>
              <a:t>Světlo, radiometrie, odrazivé vlastnosti materiálů, rovnice odrazu, zobrazovací rovnice („</a:t>
            </a:r>
            <a:r>
              <a:rPr lang="cs-CZ" dirty="0" err="1" smtClean="0"/>
              <a:t>rendering</a:t>
            </a:r>
            <a:r>
              <a:rPr lang="cs-CZ" dirty="0" smtClean="0"/>
              <a:t> </a:t>
            </a:r>
            <a:r>
              <a:rPr lang="cs-CZ" dirty="0" err="1" smtClean="0"/>
              <a:t>equation</a:t>
            </a:r>
            <a:r>
              <a:rPr lang="cs-CZ" dirty="0" smtClean="0"/>
              <a:t>“</a:t>
            </a:r>
            <a:r>
              <a:rPr lang="en-US" dirty="0" smtClean="0"/>
              <a:t>)</a:t>
            </a:r>
          </a:p>
          <a:p>
            <a:endParaRPr lang="cs-CZ" dirty="0" smtClean="0"/>
          </a:p>
          <a:p>
            <a:r>
              <a:rPr lang="cs-CZ" b="1" dirty="0" err="1" smtClean="0"/>
              <a:t>Monte</a:t>
            </a:r>
            <a:r>
              <a:rPr lang="cs-CZ" b="1" dirty="0" smtClean="0"/>
              <a:t> </a:t>
            </a:r>
            <a:r>
              <a:rPr lang="cs-CZ" b="1" dirty="0" err="1" smtClean="0"/>
              <a:t>Carlo</a:t>
            </a:r>
            <a:r>
              <a:rPr lang="cs-CZ" b="1" dirty="0" smtClean="0"/>
              <a:t> integrování</a:t>
            </a:r>
          </a:p>
          <a:p>
            <a:pPr lvl="1"/>
            <a:r>
              <a:rPr lang="cs-CZ" dirty="0" smtClean="0"/>
              <a:t>Statistické </a:t>
            </a:r>
            <a:r>
              <a:rPr lang="cs-CZ" dirty="0" err="1" smtClean="0"/>
              <a:t>estimátory</a:t>
            </a:r>
            <a:r>
              <a:rPr lang="cs-CZ" dirty="0" smtClean="0"/>
              <a:t> a jejich vlastnosti, metody snížení variance, kombinované </a:t>
            </a:r>
            <a:r>
              <a:rPr lang="cs-CZ" dirty="0" err="1" smtClean="0"/>
              <a:t>estimátory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b="1" dirty="0" smtClean="0"/>
              <a:t>Řešení zobrazovací </a:t>
            </a:r>
            <a:r>
              <a:rPr lang="cs-CZ" b="1" dirty="0" err="1" smtClean="0"/>
              <a:t>rce</a:t>
            </a:r>
            <a:r>
              <a:rPr lang="cs-CZ" b="1" dirty="0" smtClean="0"/>
              <a:t> metodami </a:t>
            </a:r>
            <a:r>
              <a:rPr lang="cs-CZ" b="1" dirty="0" err="1" smtClean="0"/>
              <a:t>Monte</a:t>
            </a:r>
            <a:r>
              <a:rPr lang="cs-CZ" b="1" dirty="0" smtClean="0"/>
              <a:t> </a:t>
            </a:r>
            <a:r>
              <a:rPr lang="cs-CZ" b="1" dirty="0" err="1" smtClean="0"/>
              <a:t>Carlo</a:t>
            </a:r>
            <a:endParaRPr lang="cs-CZ" b="1" dirty="0" smtClean="0"/>
          </a:p>
          <a:p>
            <a:pPr lvl="1"/>
            <a:r>
              <a:rPr lang="cs-CZ" dirty="0" smtClean="0"/>
              <a:t>Sledování cest („</a:t>
            </a:r>
            <a:r>
              <a:rPr lang="cs-CZ" dirty="0" err="1" smtClean="0"/>
              <a:t>path</a:t>
            </a:r>
            <a:r>
              <a:rPr lang="cs-CZ" dirty="0" smtClean="0"/>
              <a:t> </a:t>
            </a:r>
            <a:r>
              <a:rPr lang="cs-CZ" dirty="0" err="1" smtClean="0"/>
              <a:t>tracing</a:t>
            </a:r>
            <a:r>
              <a:rPr lang="cs-CZ" dirty="0" smtClean="0"/>
              <a:t>“)</a:t>
            </a:r>
          </a:p>
          <a:p>
            <a:pPr lvl="1"/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přednášky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Pokročilé metody syntézy obrazu</a:t>
            </a:r>
          </a:p>
          <a:p>
            <a:pPr lvl="1"/>
            <a:r>
              <a:rPr lang="cs-CZ" dirty="0" smtClean="0"/>
              <a:t>Obousměrné sledování cest („</a:t>
            </a:r>
            <a:r>
              <a:rPr lang="cs-CZ" dirty="0" err="1" smtClean="0"/>
              <a:t>bidirectional</a:t>
            </a:r>
            <a:r>
              <a:rPr lang="cs-CZ" dirty="0" smtClean="0"/>
              <a:t> </a:t>
            </a:r>
            <a:r>
              <a:rPr lang="cs-CZ" dirty="0" err="1" smtClean="0"/>
              <a:t>path</a:t>
            </a:r>
            <a:r>
              <a:rPr lang="cs-CZ" dirty="0" smtClean="0"/>
              <a:t> </a:t>
            </a:r>
            <a:r>
              <a:rPr lang="cs-CZ" dirty="0" err="1" smtClean="0"/>
              <a:t>tracing</a:t>
            </a:r>
            <a:r>
              <a:rPr lang="cs-CZ" dirty="0" smtClean="0"/>
              <a:t>“), fotonové mapy, </a:t>
            </a:r>
            <a:r>
              <a:rPr lang="cs-CZ" dirty="0" err="1" smtClean="0"/>
              <a:t>irradiance</a:t>
            </a:r>
            <a:r>
              <a:rPr lang="cs-CZ" dirty="0" smtClean="0"/>
              <a:t> </a:t>
            </a:r>
            <a:r>
              <a:rPr lang="cs-CZ" dirty="0" err="1" smtClean="0"/>
              <a:t>caching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virtu</a:t>
            </a:r>
            <a:r>
              <a:rPr lang="cs-CZ" dirty="0" smtClean="0"/>
              <a:t>á</a:t>
            </a:r>
            <a:r>
              <a:rPr lang="en-US" dirty="0" err="1" smtClean="0"/>
              <a:t>ln</a:t>
            </a:r>
            <a:r>
              <a:rPr lang="cs-CZ" dirty="0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bodov</a:t>
            </a:r>
            <a:r>
              <a:rPr lang="cs-CZ" dirty="0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zdroje</a:t>
            </a:r>
            <a:r>
              <a:rPr lang="cs-CZ" dirty="0" smtClean="0"/>
              <a:t>, </a:t>
            </a:r>
            <a:r>
              <a:rPr lang="cs-CZ" dirty="0" err="1" smtClean="0"/>
              <a:t>Metropolis</a:t>
            </a:r>
            <a:r>
              <a:rPr lang="cs-CZ" dirty="0" smtClean="0"/>
              <a:t> </a:t>
            </a:r>
            <a:r>
              <a:rPr lang="cs-CZ" dirty="0" err="1" smtClean="0"/>
              <a:t>light</a:t>
            </a:r>
            <a:r>
              <a:rPr lang="cs-CZ" dirty="0" smtClean="0"/>
              <a:t> transport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b="1" dirty="0" smtClean="0"/>
              <a:t>Obsah zbytku přednášky je stále otevřený</a:t>
            </a:r>
          </a:p>
          <a:p>
            <a:pPr lvl="1"/>
            <a:r>
              <a:rPr lang="cs-CZ" dirty="0" err="1" smtClean="0"/>
              <a:t>Rendering</a:t>
            </a:r>
            <a:r>
              <a:rPr lang="cs-CZ" dirty="0" smtClean="0"/>
              <a:t>: objemová média, vlasy, kůže, …</a:t>
            </a:r>
          </a:p>
          <a:p>
            <a:pPr lvl="1"/>
            <a:r>
              <a:rPr lang="cs-CZ" dirty="0" smtClean="0"/>
              <a:t>Anebo něco úplně jiného</a:t>
            </a:r>
          </a:p>
          <a:p>
            <a:pPr lvl="1"/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cvičení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endParaRPr lang="en-US" b="1" dirty="0" smtClean="0"/>
          </a:p>
          <a:p>
            <a:r>
              <a:rPr lang="cs-CZ" b="1" dirty="0" smtClean="0"/>
              <a:t>Procvičování látky z přednášek </a:t>
            </a:r>
            <a:r>
              <a:rPr lang="cs-CZ" dirty="0" smtClean="0"/>
              <a:t>(řešení příkladů)</a:t>
            </a:r>
          </a:p>
          <a:p>
            <a:endParaRPr lang="cs-CZ" dirty="0" smtClean="0"/>
          </a:p>
          <a:p>
            <a:r>
              <a:rPr lang="cs-CZ" b="1" dirty="0" smtClean="0"/>
              <a:t>Praktické </a:t>
            </a:r>
            <a:r>
              <a:rPr lang="cs-CZ" b="1" dirty="0" err="1" smtClean="0"/>
              <a:t>programovac</a:t>
            </a:r>
            <a:r>
              <a:rPr lang="en-US" b="1" dirty="0" smtClean="0"/>
              <a:t>í </a:t>
            </a:r>
            <a:r>
              <a:rPr lang="cs-CZ" b="1" dirty="0" smtClean="0"/>
              <a:t>úlohy</a:t>
            </a:r>
            <a:endParaRPr lang="cs-CZ" dirty="0" smtClean="0"/>
          </a:p>
          <a:p>
            <a:endParaRPr lang="cs-CZ" b="1" dirty="0" smtClean="0"/>
          </a:p>
          <a:p>
            <a:endParaRPr lang="cs-CZ" b="1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– Bodování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endParaRPr lang="en-US" dirty="0" smtClean="0"/>
          </a:p>
          <a:p>
            <a:r>
              <a:rPr lang="cs-CZ" dirty="0" smtClean="0"/>
              <a:t>Praktické </a:t>
            </a:r>
            <a:r>
              <a:rPr lang="cs-CZ" dirty="0" smtClean="0"/>
              <a:t>úlohy</a:t>
            </a:r>
            <a:endParaRPr lang="en-US" dirty="0" smtClean="0"/>
          </a:p>
          <a:p>
            <a:pPr lvl="1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bezchybné</a:t>
            </a:r>
            <a:r>
              <a:rPr lang="en-US" dirty="0" smtClean="0"/>
              <a:t> </a:t>
            </a:r>
            <a:r>
              <a:rPr lang="en-US" dirty="0" err="1" smtClean="0"/>
              <a:t>vypracování</a:t>
            </a:r>
            <a:r>
              <a:rPr lang="en-US" dirty="0" smtClean="0"/>
              <a:t> </a:t>
            </a:r>
            <a:r>
              <a:rPr lang="en-US" dirty="0" err="1" smtClean="0"/>
              <a:t>úloh</a:t>
            </a:r>
            <a:r>
              <a:rPr lang="en-US" dirty="0" smtClean="0"/>
              <a:t> </a:t>
            </a:r>
            <a:r>
              <a:rPr lang="en-US" dirty="0" err="1" smtClean="0"/>
              <a:t>celkem</a:t>
            </a:r>
            <a:r>
              <a:rPr lang="en-US" dirty="0" smtClean="0"/>
              <a:t> </a:t>
            </a:r>
            <a:r>
              <a:rPr lang="en-US" b="1" dirty="0" smtClean="0"/>
              <a:t>max. </a:t>
            </a:r>
            <a:r>
              <a:rPr lang="en-US" b="1" dirty="0"/>
              <a:t>5</a:t>
            </a:r>
            <a:r>
              <a:rPr lang="en-US" b="1" dirty="0" smtClean="0"/>
              <a:t>5 </a:t>
            </a:r>
            <a:r>
              <a:rPr lang="en-US" b="1" dirty="0" err="1" smtClean="0"/>
              <a:t>bodů</a:t>
            </a:r>
            <a:endParaRPr lang="cs-CZ" b="1" dirty="0" smtClean="0"/>
          </a:p>
          <a:p>
            <a:pPr lvl="1"/>
            <a:r>
              <a:rPr lang="cs-CZ" dirty="0"/>
              <a:t>Penále 50% bodů za každý započatý týden prodlení</a:t>
            </a:r>
            <a:r>
              <a:rPr lang="cs-CZ" dirty="0" smtClean="0"/>
              <a:t>.</a:t>
            </a:r>
            <a:endParaRPr lang="en-US" dirty="0" smtClean="0"/>
          </a:p>
          <a:p>
            <a:pPr lvl="1"/>
            <a:r>
              <a:rPr lang="cs-CZ" dirty="0" smtClean="0"/>
              <a:t>Možnost </a:t>
            </a:r>
            <a:r>
              <a:rPr lang="cs-CZ" dirty="0" smtClean="0"/>
              <a:t>získat body navíc za rozšíření programátorské úlohy</a:t>
            </a:r>
            <a:r>
              <a:rPr lang="en-US" dirty="0" smtClean="0"/>
              <a:t> (max. 10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Slouží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kompenzaci</a:t>
            </a:r>
            <a:r>
              <a:rPr lang="en-US" dirty="0" smtClean="0"/>
              <a:t> </a:t>
            </a:r>
            <a:r>
              <a:rPr lang="en-US" dirty="0" err="1" smtClean="0"/>
              <a:t>bodové</a:t>
            </a:r>
            <a:r>
              <a:rPr lang="en-US" dirty="0" smtClean="0"/>
              <a:t> </a:t>
            </a:r>
            <a:r>
              <a:rPr lang="en-US" dirty="0" err="1" smtClean="0"/>
              <a:t>ztráty</a:t>
            </a:r>
            <a:endParaRPr lang="en-US" dirty="0" smtClean="0"/>
          </a:p>
          <a:p>
            <a:pPr lvl="2"/>
            <a:r>
              <a:rPr lang="en-US" dirty="0" err="1" smtClean="0"/>
              <a:t>Celkově</a:t>
            </a:r>
            <a:r>
              <a:rPr lang="en-US" dirty="0" smtClean="0"/>
              <a:t> </a:t>
            </a:r>
            <a:r>
              <a:rPr lang="en-US" dirty="0" err="1" smtClean="0"/>
              <a:t>nelze</a:t>
            </a:r>
            <a:r>
              <a:rPr lang="en-US" dirty="0" smtClean="0"/>
              <a:t> </a:t>
            </a:r>
            <a:r>
              <a:rPr lang="en-US" dirty="0" err="1" smtClean="0"/>
              <a:t>získat</a:t>
            </a:r>
            <a:r>
              <a:rPr lang="en-US" dirty="0" smtClean="0"/>
              <a:t> z </a:t>
            </a:r>
            <a:r>
              <a:rPr lang="en-US" dirty="0" err="1" smtClean="0"/>
              <a:t>úloh</a:t>
            </a:r>
            <a:r>
              <a:rPr lang="en-US" dirty="0" smtClean="0"/>
              <a:t> </a:t>
            </a:r>
            <a:r>
              <a:rPr lang="en-US" dirty="0" err="1" smtClean="0"/>
              <a:t>více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65 </a:t>
            </a:r>
            <a:r>
              <a:rPr lang="en-US" dirty="0" err="1" smtClean="0"/>
              <a:t>bodů</a:t>
            </a:r>
            <a:endParaRPr lang="cs-CZ" b="1" dirty="0" smtClean="0"/>
          </a:p>
          <a:p>
            <a:endParaRPr lang="en-US" dirty="0" smtClean="0"/>
          </a:p>
          <a:p>
            <a:r>
              <a:rPr lang="cs-CZ" dirty="0" smtClean="0"/>
              <a:t>Zkouška</a:t>
            </a:r>
          </a:p>
          <a:p>
            <a:pPr lvl="1"/>
            <a:r>
              <a:rPr lang="cs-CZ" b="1" dirty="0" smtClean="0"/>
              <a:t>0 – </a:t>
            </a:r>
            <a:r>
              <a:rPr lang="en-US" b="1" dirty="0" smtClean="0"/>
              <a:t>4</a:t>
            </a:r>
            <a:r>
              <a:rPr lang="en-US" b="1" dirty="0"/>
              <a:t>5</a:t>
            </a:r>
            <a:r>
              <a:rPr lang="cs-CZ" b="1" dirty="0" smtClean="0"/>
              <a:t> bodů</a:t>
            </a:r>
            <a:endParaRPr lang="en-US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Výborně:		86 – 100 bodů</a:t>
            </a:r>
          </a:p>
          <a:p>
            <a:r>
              <a:rPr lang="cs-CZ" dirty="0" smtClean="0"/>
              <a:t>Velmi dobře:	71 – 85 bodů</a:t>
            </a:r>
          </a:p>
          <a:p>
            <a:r>
              <a:rPr lang="cs-CZ" dirty="0" smtClean="0"/>
              <a:t>Dobře:		51 – 70 bodů</a:t>
            </a:r>
          </a:p>
          <a:p>
            <a:r>
              <a:rPr lang="cs-CZ" dirty="0" smtClean="0"/>
              <a:t>Nevyhověl/a:	0 – 50 bodů</a:t>
            </a:r>
          </a:p>
          <a:p>
            <a:endParaRPr lang="cs-CZ" dirty="0" smtClean="0"/>
          </a:p>
          <a:p>
            <a:r>
              <a:rPr lang="cs-CZ" dirty="0" smtClean="0"/>
              <a:t>Aby student uspěl, je potřeba získat alespoň 50</a:t>
            </a:r>
            <a:r>
              <a:rPr lang="en-US" dirty="0" smtClean="0"/>
              <a:t>% </a:t>
            </a:r>
            <a:r>
              <a:rPr lang="cs-CZ" dirty="0" smtClean="0"/>
              <a:t>bodů ze všech položek na předchozím slajdu (vč. </a:t>
            </a:r>
            <a:r>
              <a:rPr lang="cs-CZ" dirty="0" smtClean="0"/>
              <a:t>zkoušky)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Zkouška</a:t>
            </a:r>
          </a:p>
          <a:p>
            <a:pPr lvl="1"/>
            <a:r>
              <a:rPr lang="cs-CZ" dirty="0" smtClean="0"/>
              <a:t>Dvě otázky na látku z přednášek</a:t>
            </a:r>
          </a:p>
          <a:p>
            <a:pPr lvl="1"/>
            <a:endParaRPr lang="en-US" dirty="0" smtClean="0"/>
          </a:p>
          <a:p>
            <a:pPr lvl="1"/>
            <a:r>
              <a:rPr lang="cs-CZ" dirty="0" smtClean="0"/>
              <a:t>Vysvětlení obsahu vědeckého článku dle vlastního výběru</a:t>
            </a:r>
          </a:p>
          <a:p>
            <a:pPr lvl="2"/>
            <a:r>
              <a:rPr lang="cs-CZ" dirty="0" smtClean="0"/>
              <a:t>Téma článků by mělo souviset  se syntézou obrazu</a:t>
            </a:r>
          </a:p>
          <a:p>
            <a:pPr lvl="2"/>
            <a:r>
              <a:rPr lang="cs-CZ" dirty="0" smtClean="0"/>
              <a:t>Zdroj: </a:t>
            </a:r>
            <a:r>
              <a:rPr lang="cs-CZ" dirty="0" smtClean="0">
                <a:hlinkClick r:id="rId2"/>
              </a:rPr>
              <a:t>http://kesen.realtimerendering.com/</a:t>
            </a:r>
            <a:endParaRPr lang="cs-CZ" dirty="0" smtClean="0"/>
          </a:p>
          <a:p>
            <a:pPr lvl="2"/>
            <a:r>
              <a:rPr lang="cs-CZ" dirty="0" smtClean="0"/>
              <a:t>U zkoušky vyber</a:t>
            </a:r>
            <a:r>
              <a:rPr lang="en-US" dirty="0" smtClean="0"/>
              <a:t>u</a:t>
            </a:r>
            <a:r>
              <a:rPr lang="cs-CZ" dirty="0" smtClean="0"/>
              <a:t> jeden ze tří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r>
              <a:rPr lang="cs-CZ" b="1" dirty="0"/>
              <a:t>M. </a:t>
            </a:r>
            <a:r>
              <a:rPr lang="cs-CZ" b="1" dirty="0" err="1"/>
              <a:t>Pharr</a:t>
            </a:r>
            <a:r>
              <a:rPr lang="cs-CZ" b="1" dirty="0"/>
              <a:t>, G. </a:t>
            </a:r>
            <a:r>
              <a:rPr lang="cs-CZ" b="1" dirty="0" err="1"/>
              <a:t>Humphreys</a:t>
            </a:r>
            <a:r>
              <a:rPr lang="cs-CZ" b="1" dirty="0"/>
              <a:t>: </a:t>
            </a:r>
            <a:r>
              <a:rPr lang="cs-CZ" b="1" i="1" dirty="0" err="1"/>
              <a:t>Physically-based</a:t>
            </a:r>
            <a:r>
              <a:rPr lang="cs-CZ" b="1" i="1" dirty="0"/>
              <a:t> </a:t>
            </a:r>
            <a:r>
              <a:rPr lang="cs-CZ" b="1" i="1" dirty="0" err="1"/>
              <a:t>Rendering</a:t>
            </a:r>
            <a:r>
              <a:rPr lang="cs-CZ" b="1" i="1" dirty="0"/>
              <a:t>: </a:t>
            </a:r>
            <a:r>
              <a:rPr lang="cs-CZ" b="1" i="1" dirty="0" err="1"/>
              <a:t>From</a:t>
            </a:r>
            <a:r>
              <a:rPr lang="cs-CZ" b="1" i="1" dirty="0"/>
              <a:t> </a:t>
            </a:r>
            <a:r>
              <a:rPr lang="cs-CZ" b="1" i="1" dirty="0" err="1"/>
              <a:t>Theory</a:t>
            </a:r>
            <a:r>
              <a:rPr lang="cs-CZ" b="1" i="1" dirty="0"/>
              <a:t> to </a:t>
            </a:r>
            <a:r>
              <a:rPr lang="cs-CZ" b="1" i="1" dirty="0" err="1"/>
              <a:t>Implementation</a:t>
            </a:r>
            <a:r>
              <a:rPr lang="cs-CZ" b="1" dirty="0"/>
              <a:t>, 2nd </a:t>
            </a:r>
            <a:r>
              <a:rPr lang="cs-CZ" b="1" dirty="0" err="1"/>
              <a:t>ed</a:t>
            </a:r>
            <a:r>
              <a:rPr lang="cs-CZ" b="1" dirty="0"/>
              <a:t>. Morgan Kaufmann, 2010. </a:t>
            </a:r>
          </a:p>
          <a:p>
            <a:r>
              <a:rPr lang="en-US" dirty="0" smtClean="0"/>
              <a:t>M</a:t>
            </a:r>
            <a:r>
              <a:rPr lang="en-US" dirty="0" smtClean="0"/>
              <a:t>. Cohen, J. Wallace: </a:t>
            </a:r>
            <a:r>
              <a:rPr lang="en-US" i="1" dirty="0" err="1" smtClean="0"/>
              <a:t>Radiosity</a:t>
            </a:r>
            <a:r>
              <a:rPr lang="en-US" i="1" dirty="0" smtClean="0"/>
              <a:t> and Realistic Image Synthesis</a:t>
            </a:r>
            <a:r>
              <a:rPr lang="en-US" dirty="0" smtClean="0"/>
              <a:t>, Academic Press, 1993</a:t>
            </a:r>
            <a:r>
              <a:rPr lang="cs-CZ" dirty="0" smtClean="0"/>
              <a:t>. (Kapitola 1-2)</a:t>
            </a:r>
            <a:endParaRPr lang="en-US" dirty="0" smtClean="0"/>
          </a:p>
          <a:p>
            <a:r>
              <a:rPr lang="cs-CZ" dirty="0" smtClean="0"/>
              <a:t>E. </a:t>
            </a:r>
            <a:r>
              <a:rPr lang="cs-CZ" dirty="0" err="1" smtClean="0"/>
              <a:t>Veach</a:t>
            </a:r>
            <a:r>
              <a:rPr lang="cs-CZ" dirty="0" smtClean="0"/>
              <a:t>: </a:t>
            </a:r>
            <a:r>
              <a:rPr lang="cs-CZ" i="1" dirty="0" err="1" smtClean="0"/>
              <a:t>Robust</a:t>
            </a:r>
            <a:r>
              <a:rPr lang="cs-CZ" i="1" dirty="0" smtClean="0"/>
              <a:t> </a:t>
            </a:r>
            <a:r>
              <a:rPr lang="cs-CZ" i="1" dirty="0" err="1" smtClean="0"/>
              <a:t>Monte</a:t>
            </a:r>
            <a:r>
              <a:rPr lang="cs-CZ" i="1" dirty="0" smtClean="0"/>
              <a:t> </a:t>
            </a:r>
            <a:r>
              <a:rPr lang="cs-CZ" i="1" dirty="0" err="1" smtClean="0"/>
              <a:t>Carlo</a:t>
            </a:r>
            <a:r>
              <a:rPr lang="cs-CZ" i="1" dirty="0" smtClean="0"/>
              <a:t> </a:t>
            </a:r>
            <a:r>
              <a:rPr lang="cs-CZ" i="1" dirty="0" err="1" smtClean="0"/>
              <a:t>Methods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Light</a:t>
            </a:r>
            <a:r>
              <a:rPr lang="cs-CZ" i="1" dirty="0" smtClean="0"/>
              <a:t> Transport </a:t>
            </a:r>
            <a:r>
              <a:rPr lang="cs-CZ" i="1" dirty="0" err="1" smtClean="0"/>
              <a:t>simulation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 Thesis, </a:t>
            </a:r>
            <a:r>
              <a:rPr lang="cs-CZ" dirty="0" err="1" smtClean="0"/>
              <a:t>Stanform</a:t>
            </a:r>
            <a:r>
              <a:rPr lang="cs-CZ" dirty="0" smtClean="0"/>
              <a:t> University, 1998.</a:t>
            </a:r>
          </a:p>
          <a:p>
            <a:r>
              <a:rPr lang="en-US" dirty="0" smtClean="0"/>
              <a:t>P</a:t>
            </a:r>
            <a:r>
              <a:rPr lang="en-US" dirty="0" smtClean="0"/>
              <a:t>. </a:t>
            </a:r>
            <a:r>
              <a:rPr lang="en-US" dirty="0" err="1" smtClean="0"/>
              <a:t>Dutr</a:t>
            </a:r>
            <a:r>
              <a:rPr lang="cs-CZ" dirty="0" smtClean="0"/>
              <a:t>é, </a:t>
            </a:r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Illumination</a:t>
            </a:r>
            <a:r>
              <a:rPr lang="cs-CZ" dirty="0" smtClean="0"/>
              <a:t> </a:t>
            </a:r>
            <a:r>
              <a:rPr lang="cs-CZ" dirty="0" err="1" smtClean="0"/>
              <a:t>Compendium</a:t>
            </a:r>
            <a:r>
              <a:rPr lang="cs-CZ" dirty="0" smtClean="0"/>
              <a:t>, </a:t>
            </a:r>
            <a:r>
              <a:rPr lang="cs-CZ" dirty="0" smtClean="0">
                <a:hlinkClick r:id="rId2"/>
              </a:rPr>
              <a:t>http://people.cs.kuleuven.be/~philip.dutre/GI/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2014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3969</TotalTime>
  <Words>431</Words>
  <Application>Microsoft Office PowerPoint</Application>
  <PresentationFormat>Předvádění na obrazovce (4:3)</PresentationFormat>
  <Paragraphs>73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Hrany</vt:lpstr>
      <vt:lpstr>Počítačová grafika III  ZS 2014  Organizace</vt:lpstr>
      <vt:lpstr>Obsah a forma</vt:lpstr>
      <vt:lpstr>Plán přednášky 1/2</vt:lpstr>
      <vt:lpstr>Plán přednášky 2/2</vt:lpstr>
      <vt:lpstr>Plán cvičení</vt:lpstr>
      <vt:lpstr>Hodnocení – Bodování</vt:lpstr>
      <vt:lpstr>Hodnocení</vt:lpstr>
      <vt:lpstr>Zkouška</vt:lpstr>
      <vt:lpstr>Literatura</vt:lpstr>
    </vt:vector>
  </TitlesOfParts>
  <Company>CTU Prague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- Počítačová grafika III (NPGR010)</dc:title>
  <dc:creator>Jaroslav Křivánek</dc:creator>
  <cp:lastModifiedBy>Jaroslav Krivanek</cp:lastModifiedBy>
  <cp:revision>2669</cp:revision>
  <dcterms:created xsi:type="dcterms:W3CDTF">2006-11-17T09:10:54Z</dcterms:created>
  <dcterms:modified xsi:type="dcterms:W3CDTF">2014-10-16T08:40:57Z</dcterms:modified>
</cp:coreProperties>
</file>